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1" r:id="rId6"/>
    <p:sldId id="260" r:id="rId7"/>
    <p:sldId id="264" r:id="rId8"/>
    <p:sldId id="265" r:id="rId9"/>
    <p:sldId id="276" r:id="rId10"/>
    <p:sldId id="279" r:id="rId11"/>
    <p:sldId id="261" r:id="rId12"/>
    <p:sldId id="262" r:id="rId13"/>
    <p:sldId id="263" r:id="rId14"/>
    <p:sldId id="266" r:id="rId15"/>
    <p:sldId id="280" r:id="rId16"/>
    <p:sldId id="267" r:id="rId17"/>
    <p:sldId id="268" r:id="rId18"/>
    <p:sldId id="269" r:id="rId19"/>
    <p:sldId id="270" r:id="rId20"/>
    <p:sldId id="271" r:id="rId21"/>
    <p:sldId id="272" r:id="rId22"/>
    <p:sldId id="273" r:id="rId23"/>
    <p:sldId id="274" r:id="rId24"/>
    <p:sldId id="275"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AE140B2-9724-45B3-8943-227EEF78BA95}" type="datetimeFigureOut">
              <a:rPr lang="it-IT" smtClean="0"/>
              <a:pPr/>
              <a:t>24/04/2016</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3265840E-0619-4E70-8384-5AFB0F7B133E}"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E140B2-9724-45B3-8943-227EEF78BA95}" type="datetimeFigureOut">
              <a:rPr lang="it-IT" smtClean="0"/>
              <a:pPr/>
              <a:t>24/04/2016</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65840E-0619-4E70-8384-5AFB0F7B133E}"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latin typeface="Vijaya" pitchFamily="34" charset="0"/>
                <a:cs typeface="Vijaya" pitchFamily="34" charset="0"/>
              </a:rPr>
              <a:t>PROCURA della REPUBBLICA di POTENZA</a:t>
            </a:r>
          </a:p>
        </p:txBody>
      </p:sp>
      <p:sp>
        <p:nvSpPr>
          <p:cNvPr id="3" name="Sottotitolo 2"/>
          <p:cNvSpPr>
            <a:spLocks noGrp="1"/>
          </p:cNvSpPr>
          <p:nvPr>
            <p:ph type="subTitle" idx="1"/>
          </p:nvPr>
        </p:nvSpPr>
        <p:spPr/>
        <p:txBody>
          <a:bodyPr/>
          <a:lstStyle/>
          <a:p>
            <a:r>
              <a:rPr lang="it-IT" dirty="0">
                <a:latin typeface="Vijaya" pitchFamily="34" charset="0"/>
                <a:cs typeface="Vijaya" pitchFamily="34" charset="0"/>
              </a:rPr>
              <a:t>Portale NDR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838" y="1328738"/>
            <a:ext cx="7426325" cy="420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 name="CasellaDiTesto 39"/>
          <p:cNvSpPr txBox="1"/>
          <p:nvPr/>
        </p:nvSpPr>
        <p:spPr>
          <a:xfrm>
            <a:off x="899592" y="836713"/>
            <a:ext cx="4112023" cy="461665"/>
          </a:xfrm>
          <a:prstGeom prst="rect">
            <a:avLst/>
          </a:prstGeom>
          <a:noFill/>
        </p:spPr>
        <p:txBody>
          <a:bodyPr wrap="square" rtlCol="0">
            <a:spAutoFit/>
          </a:bodyPr>
          <a:lstStyle/>
          <a:p>
            <a:pPr defTabSz="449263" fontAlgn="base">
              <a:spcBef>
                <a:spcPct val="0"/>
              </a:spcBef>
              <a:spcAft>
                <a:spcPct val="0"/>
              </a:spcAft>
              <a:buClr>
                <a:srgbClr val="000000"/>
              </a:buClr>
              <a:buSzPct val="100000"/>
              <a:buFont typeface="Times New Roman" pitchFamily="18" charset="0"/>
              <a:buNone/>
            </a:pPr>
            <a:r>
              <a:rPr lang="it-IT" sz="2400" b="1" dirty="0">
                <a:solidFill>
                  <a:srgbClr val="3333CC">
                    <a:lumMod val="75000"/>
                  </a:srgbClr>
                </a:solidFill>
                <a:latin typeface="Arial" charset="0"/>
                <a:cs typeface="Arial" charset="0"/>
              </a:rPr>
              <a:t>Il flusso dei dati in Procura</a:t>
            </a:r>
          </a:p>
        </p:txBody>
      </p:sp>
    </p:spTree>
    <p:extLst>
      <p:ext uri="{BB962C8B-B14F-4D97-AF65-F5344CB8AC3E}">
        <p14:creationId xmlns:p14="http://schemas.microsoft.com/office/powerpoint/2010/main" val="1875301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latin typeface="Vijaya" pitchFamily="34" charset="0"/>
                <a:cs typeface="Vijaya" pitchFamily="34" charset="0"/>
              </a:rPr>
              <a:t>Attuazione del sistema nella Procura di POTENZA</a:t>
            </a:r>
          </a:p>
        </p:txBody>
      </p:sp>
      <p:sp>
        <p:nvSpPr>
          <p:cNvPr id="3" name="Segnaposto contenuto 2"/>
          <p:cNvSpPr>
            <a:spLocks noGrp="1"/>
          </p:cNvSpPr>
          <p:nvPr>
            <p:ph idx="1"/>
          </p:nvPr>
        </p:nvSpPr>
        <p:spPr/>
        <p:txBody>
          <a:bodyPr>
            <a:normAutofit/>
          </a:bodyPr>
          <a:lstStyle/>
          <a:p>
            <a:r>
              <a:rPr lang="it-IT" dirty="0">
                <a:latin typeface="Vijaya" pitchFamily="34" charset="0"/>
                <a:cs typeface="Vijaya" pitchFamily="34" charset="0"/>
              </a:rPr>
              <a:t>Le annotazioni preliminari sul portale NDR</a:t>
            </a:r>
          </a:p>
          <a:p>
            <a:pPr>
              <a:buNone/>
            </a:pPr>
            <a:r>
              <a:rPr lang="it-IT" dirty="0">
                <a:latin typeface="Vijaya" pitchFamily="34" charset="0"/>
                <a:cs typeface="Vijaya" pitchFamily="34" charset="0"/>
              </a:rPr>
              <a:t>riguardano: </a:t>
            </a:r>
          </a:p>
          <a:p>
            <a:pPr>
              <a:buNone/>
            </a:pPr>
            <a:r>
              <a:rPr lang="it-IT" dirty="0">
                <a:latin typeface="Vijaya" pitchFamily="34" charset="0"/>
                <a:cs typeface="Vijaya" pitchFamily="34" charset="0"/>
              </a:rPr>
              <a:t>- le notizie di reato ordinarie ed urgenti.</a:t>
            </a:r>
          </a:p>
          <a:p>
            <a:pPr marL="0" indent="0">
              <a:buNone/>
            </a:pPr>
            <a:r>
              <a:rPr lang="it-IT" dirty="0">
                <a:latin typeface="Vijaya" pitchFamily="34" charset="0"/>
                <a:cs typeface="Vijaya" pitchFamily="34" charset="0"/>
              </a:rPr>
              <a:t>- le notizie di reato relative a soggetti,noti ed ignoti (Mod.21 e Mod.44); mentre le comunicazioni da iscriversi a Mod. 45-atti non costituenti notizia di reato- vanno registrate sotto la voce «Informative».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latin typeface="Vijaya" pitchFamily="34" charset="0"/>
                <a:cs typeface="Vijaya" pitchFamily="34" charset="0"/>
              </a:rPr>
              <a:t>Attuazione del sistema nella Procura di POTENZA</a:t>
            </a:r>
          </a:p>
        </p:txBody>
      </p:sp>
      <p:sp>
        <p:nvSpPr>
          <p:cNvPr id="3" name="Segnaposto contenuto 2"/>
          <p:cNvSpPr>
            <a:spLocks noGrp="1"/>
          </p:cNvSpPr>
          <p:nvPr>
            <p:ph idx="1"/>
          </p:nvPr>
        </p:nvSpPr>
        <p:spPr/>
        <p:txBody>
          <a:bodyPr>
            <a:normAutofit fontScale="85000" lnSpcReduction="20000"/>
          </a:bodyPr>
          <a:lstStyle/>
          <a:p>
            <a:r>
              <a:rPr lang="it-IT" dirty="0">
                <a:latin typeface="Vijaya" pitchFamily="34" charset="0"/>
                <a:cs typeface="Vijaya" pitchFamily="34" charset="0"/>
              </a:rPr>
              <a:t>Le annotazioni preliminari sul portale NDR</a:t>
            </a:r>
          </a:p>
          <a:p>
            <a:pPr>
              <a:buNone/>
            </a:pPr>
            <a:r>
              <a:rPr lang="it-IT" dirty="0">
                <a:latin typeface="Vijaya" pitchFamily="34" charset="0"/>
                <a:cs typeface="Vijaya" pitchFamily="34" charset="0"/>
              </a:rPr>
              <a:t>riguardano anche :</a:t>
            </a:r>
          </a:p>
          <a:p>
            <a:pPr>
              <a:buNone/>
            </a:pPr>
            <a:r>
              <a:rPr lang="it-IT" dirty="0">
                <a:latin typeface="Vijaya" pitchFamily="34" charset="0"/>
                <a:cs typeface="Vijaya" pitchFamily="34" charset="0"/>
              </a:rPr>
              <a:t>Le comunicazioni relative a reati di competenza del giudice di pace per soggetti noti (Mod. 21 bis) ed ignoti(Mod.44).</a:t>
            </a:r>
          </a:p>
          <a:p>
            <a:pPr>
              <a:buNone/>
            </a:pPr>
            <a:r>
              <a:rPr lang="it-IT" dirty="0">
                <a:solidFill>
                  <a:srgbClr val="FF0000"/>
                </a:solidFill>
                <a:latin typeface="Vijaya" pitchFamily="34" charset="0"/>
                <a:cs typeface="Vijaya" pitchFamily="34" charset="0"/>
              </a:rPr>
              <a:t>IMPORTANTE: In caso di comunicazione di notizia di reato che riguardi reati di competenza del giudice ordinario e del giudice di pace devono essere effettuate distinte annotazioni preliminari (e quindi distinte notizie di reato) esclusa l’ipotesi di concorso formale di reato(più reati  commessi con una sola azione od omissione).</a:t>
            </a:r>
            <a:endParaRPr lang="it-IT" dirty="0">
              <a:latin typeface="Vijaya" pitchFamily="34" charset="0"/>
              <a:cs typeface="Vijay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latin typeface="Vijaya" pitchFamily="34" charset="0"/>
                <a:cs typeface="Vijaya" pitchFamily="34" charset="0"/>
              </a:rPr>
              <a:t>Attuazione del sistema nella Procura di POTENZA</a:t>
            </a:r>
          </a:p>
        </p:txBody>
      </p:sp>
      <p:sp>
        <p:nvSpPr>
          <p:cNvPr id="3" name="Segnaposto contenuto 2"/>
          <p:cNvSpPr>
            <a:spLocks noGrp="1"/>
          </p:cNvSpPr>
          <p:nvPr>
            <p:ph idx="1"/>
          </p:nvPr>
        </p:nvSpPr>
        <p:spPr/>
        <p:txBody>
          <a:bodyPr>
            <a:normAutofit/>
          </a:bodyPr>
          <a:lstStyle/>
          <a:p>
            <a:pPr marL="0" indent="0" algn="ctr">
              <a:buNone/>
            </a:pPr>
            <a:r>
              <a:rPr lang="it-IT" dirty="0">
                <a:latin typeface="Vijaya" pitchFamily="34" charset="0"/>
                <a:cs typeface="Vijaya" pitchFamily="34" charset="0"/>
              </a:rPr>
              <a:t>IMPORTANTE</a:t>
            </a:r>
          </a:p>
          <a:p>
            <a:pPr marL="0" indent="0">
              <a:buNone/>
            </a:pPr>
            <a:r>
              <a:rPr lang="it-IT" dirty="0">
                <a:latin typeface="Vijaya" pitchFamily="34" charset="0"/>
                <a:cs typeface="Vijaya" pitchFamily="34" charset="0"/>
              </a:rPr>
              <a:t>- Il deposito  o l’invio della notizia di reato cartacea deve seguire senza ritardo l’inserimento sul portale dell’annotazione preliminare.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latin typeface="Vijaya" pitchFamily="34" charset="0"/>
                <a:cs typeface="Vijaya" pitchFamily="34" charset="0"/>
              </a:rPr>
              <a:t>Attuazione del sistema nella Procura di POTENZA</a:t>
            </a:r>
          </a:p>
        </p:txBody>
      </p:sp>
      <p:sp>
        <p:nvSpPr>
          <p:cNvPr id="3" name="Segnaposto contenuto 2"/>
          <p:cNvSpPr>
            <a:spLocks noGrp="1"/>
          </p:cNvSpPr>
          <p:nvPr>
            <p:ph idx="1"/>
          </p:nvPr>
        </p:nvSpPr>
        <p:spPr/>
        <p:txBody>
          <a:bodyPr>
            <a:normAutofit fontScale="92500" lnSpcReduction="10000"/>
          </a:bodyPr>
          <a:lstStyle/>
          <a:p>
            <a:r>
              <a:rPr lang="it-IT" dirty="0">
                <a:latin typeface="Vijaya" pitchFamily="34" charset="0"/>
                <a:cs typeface="Vijaya" pitchFamily="34" charset="0"/>
              </a:rPr>
              <a:t>IL Seguito Penale:</a:t>
            </a:r>
          </a:p>
          <a:p>
            <a:r>
              <a:rPr lang="it-IT" dirty="0">
                <a:latin typeface="Vijaya" pitchFamily="34" charset="0"/>
                <a:cs typeface="Vijaya" pitchFamily="34" charset="0"/>
              </a:rPr>
              <a:t>Le Forze di PG devono inserire come annotazione preliminare solo il seguito pesante, ossia il seguito che contiene nuove “iscrizioni”(nuovo indagato, nuovo fatto integrante reato, nuova qualificazione giuridica).</a:t>
            </a:r>
          </a:p>
          <a:p>
            <a:r>
              <a:rPr lang="it-IT" dirty="0">
                <a:latin typeface="Vijaya" pitchFamily="34" charset="0"/>
                <a:cs typeface="Vijaya" pitchFamily="34" charset="0"/>
              </a:rPr>
              <a:t>In questo caso il seguito deve essere collegato alla annotazione preliminare precedentemente inviata.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p:nvPr/>
        </p:nvPicPr>
        <p:blipFill>
          <a:blip r:embed="rId2" cstate="print"/>
          <a:srcRect r="42593"/>
          <a:stretch>
            <a:fillRect/>
          </a:stretch>
        </p:blipFill>
        <p:spPr bwMode="auto">
          <a:xfrm>
            <a:off x="1071538" y="714356"/>
            <a:ext cx="7643866" cy="5072098"/>
          </a:xfrm>
          <a:prstGeom prst="rect">
            <a:avLst/>
          </a:prstGeom>
          <a:noFill/>
          <a:ln w="9525">
            <a:noFill/>
            <a:miter lim="800000"/>
            <a:headEnd/>
            <a:tailEnd/>
          </a:ln>
        </p:spPr>
      </p:pic>
      <p:cxnSp>
        <p:nvCxnSpPr>
          <p:cNvPr id="10" name="Connettore 2 9"/>
          <p:cNvCxnSpPr/>
          <p:nvPr/>
        </p:nvCxnSpPr>
        <p:spPr>
          <a:xfrm rot="10800000" flipV="1">
            <a:off x="4857752" y="1714488"/>
            <a:ext cx="857256" cy="50006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latin typeface="Vijaya" pitchFamily="34" charset="0"/>
                <a:cs typeface="Vijaya" pitchFamily="34" charset="0"/>
              </a:rPr>
              <a:t>Attuazione del sistema nella Procura di POTENZA</a:t>
            </a:r>
          </a:p>
        </p:txBody>
      </p:sp>
      <p:sp>
        <p:nvSpPr>
          <p:cNvPr id="3" name="Segnaposto contenuto 2"/>
          <p:cNvSpPr>
            <a:spLocks noGrp="1"/>
          </p:cNvSpPr>
          <p:nvPr>
            <p:ph idx="1"/>
          </p:nvPr>
        </p:nvSpPr>
        <p:spPr/>
        <p:txBody>
          <a:bodyPr>
            <a:normAutofit fontScale="77500" lnSpcReduction="20000"/>
          </a:bodyPr>
          <a:lstStyle/>
          <a:p>
            <a:r>
              <a:rPr lang="it-IT" dirty="0">
                <a:solidFill>
                  <a:srgbClr val="FF0000"/>
                </a:solidFill>
                <a:latin typeface="Vijaya" pitchFamily="34" charset="0"/>
                <a:cs typeface="Vijaya" pitchFamily="34" charset="0"/>
              </a:rPr>
              <a:t>IMPORTANTE:</a:t>
            </a:r>
          </a:p>
          <a:p>
            <a:r>
              <a:rPr lang="it-IT" dirty="0">
                <a:solidFill>
                  <a:srgbClr val="FF0000"/>
                </a:solidFill>
                <a:latin typeface="Vijaya" pitchFamily="34" charset="0"/>
                <a:cs typeface="Vijaya" pitchFamily="34" charset="0"/>
              </a:rPr>
              <a:t>Non può essere inserito un seguito sul Portale se non è stata fatta  una annotazione preliminare inizialmente.</a:t>
            </a:r>
          </a:p>
          <a:p>
            <a:r>
              <a:rPr lang="it-IT" dirty="0">
                <a:solidFill>
                  <a:srgbClr val="FF0000"/>
                </a:solidFill>
                <a:latin typeface="Vijaya" pitchFamily="34" charset="0"/>
                <a:cs typeface="Vijaya" pitchFamily="34" charset="0"/>
              </a:rPr>
              <a:t>Anche in caso di inserimento di un seguito come annotazione preliminare deve essere fatta la stampa, allegata al seguito cartaceo  evidenziando che trattasi di seguito a precedente comunicazione di notizia di reato inserita su portale.</a:t>
            </a:r>
          </a:p>
          <a:p>
            <a:r>
              <a:rPr lang="it-IT" dirty="0">
                <a:solidFill>
                  <a:srgbClr val="FF0000"/>
                </a:solidFill>
                <a:latin typeface="Vijaya" pitchFamily="34" charset="0"/>
                <a:cs typeface="Vijaya" pitchFamily="34" charset="0"/>
              </a:rPr>
              <a:t>Deve essere  inoltre indicato sulla comunicazione cartacea  il numero del registro generale SICP con specificazione del nominativo del magistrato assegnatario.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Vijaya" pitchFamily="34" charset="0"/>
                <a:cs typeface="Vijaya" pitchFamily="34" charset="0"/>
              </a:rPr>
              <a:t>Cosa succede in Procura?</a:t>
            </a:r>
          </a:p>
        </p:txBody>
      </p:sp>
      <p:sp>
        <p:nvSpPr>
          <p:cNvPr id="3" name="Segnaposto contenuto 2"/>
          <p:cNvSpPr>
            <a:spLocks noGrp="1"/>
          </p:cNvSpPr>
          <p:nvPr>
            <p:ph idx="1"/>
          </p:nvPr>
        </p:nvSpPr>
        <p:spPr/>
        <p:txBody>
          <a:bodyPr>
            <a:normAutofit fontScale="92500" lnSpcReduction="20000"/>
          </a:bodyPr>
          <a:lstStyle/>
          <a:p>
            <a:r>
              <a:rPr lang="it-IT" dirty="0">
                <a:latin typeface="Vijaya" pitchFamily="34" charset="0"/>
                <a:cs typeface="Vijaya" pitchFamily="34" charset="0"/>
              </a:rPr>
              <a:t>Le notizie di reato da portale seguono una via prioritaria.</a:t>
            </a:r>
          </a:p>
          <a:p>
            <a:r>
              <a:rPr lang="it-IT" dirty="0">
                <a:latin typeface="Vijaya" pitchFamily="34" charset="0"/>
                <a:cs typeface="Vijaya" pitchFamily="34" charset="0"/>
              </a:rPr>
              <a:t>Vengono passate al Procuratore che ne dispone non solo l’assegnazione al magistrato ma anche l’immediata iscrizione in conformità o  l’iscrizione con le modifiche in particolare in ordine alla qualificazione giuridica.</a:t>
            </a:r>
          </a:p>
          <a:p>
            <a:r>
              <a:rPr lang="it-IT" dirty="0">
                <a:latin typeface="Vijaya" pitchFamily="34" charset="0"/>
                <a:cs typeface="Vijaya" pitchFamily="34" charset="0"/>
              </a:rPr>
              <a:t>Subito dopo vengono consegnate all’ufficio iscrizione che compie le attività successive per la formazione del procedimento penale.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Vijaya" pitchFamily="34" charset="0"/>
                <a:cs typeface="Vijaya" pitchFamily="34" charset="0"/>
              </a:rPr>
              <a:t>Vantaggi e PUNTI di FORZA</a:t>
            </a:r>
          </a:p>
        </p:txBody>
      </p:sp>
      <p:sp>
        <p:nvSpPr>
          <p:cNvPr id="3" name="Segnaposto contenuto 2"/>
          <p:cNvSpPr>
            <a:spLocks noGrp="1"/>
          </p:cNvSpPr>
          <p:nvPr>
            <p:ph idx="1"/>
          </p:nvPr>
        </p:nvSpPr>
        <p:spPr/>
        <p:txBody>
          <a:bodyPr>
            <a:normAutofit fontScale="85000" lnSpcReduction="20000"/>
          </a:bodyPr>
          <a:lstStyle/>
          <a:p>
            <a:r>
              <a:rPr lang="it-IT" dirty="0">
                <a:latin typeface="Vijaya" pitchFamily="34" charset="0"/>
                <a:cs typeface="Vijaya" pitchFamily="34" charset="0"/>
              </a:rPr>
              <a:t>Riduzione dei tempi di iscrizione delle notizie di reato  da portale.</a:t>
            </a:r>
          </a:p>
          <a:p>
            <a:r>
              <a:rPr lang="it-IT" dirty="0">
                <a:latin typeface="Vijaya" pitchFamily="34" charset="0"/>
                <a:cs typeface="Vijaya" pitchFamily="34" charset="0"/>
              </a:rPr>
              <a:t>Velocizzazione dei processi di lavoro per l’iscrizione del fascicolo penale su SICP.</a:t>
            </a:r>
          </a:p>
          <a:p>
            <a:r>
              <a:rPr lang="it-IT" dirty="0">
                <a:latin typeface="Vijaya" pitchFamily="34" charset="0"/>
                <a:cs typeface="Vijaya" pitchFamily="34" charset="0"/>
              </a:rPr>
              <a:t>Riduzione  degli accessi o delle richieste telefoniche da parte delle Forze di P.G. per conoscere  numero del procedimento e magistrato assegnatario.</a:t>
            </a:r>
          </a:p>
          <a:p>
            <a:r>
              <a:rPr lang="it-IT" dirty="0">
                <a:latin typeface="Vijaya" pitchFamily="34" charset="0"/>
                <a:cs typeface="Vijaya" pitchFamily="34" charset="0"/>
              </a:rPr>
              <a:t>Semplificazione delle procedure per la ricerca del precedente in caso di seguito penale da portale.</a:t>
            </a:r>
          </a:p>
          <a:p>
            <a:r>
              <a:rPr lang="it-IT" dirty="0">
                <a:latin typeface="Vijaya" pitchFamily="34" charset="0"/>
                <a:cs typeface="Vijaya" pitchFamily="34" charset="0"/>
              </a:rPr>
              <a:t>Riduzione dei tempi per la annotazione su SICP del seguito penale.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Vijaya" pitchFamily="34" charset="0"/>
                <a:cs typeface="Vijaya" pitchFamily="34" charset="0"/>
              </a:rPr>
              <a:t>Vantaggi e PUNTI di FORZA</a:t>
            </a:r>
          </a:p>
        </p:txBody>
      </p:sp>
      <p:sp>
        <p:nvSpPr>
          <p:cNvPr id="3" name="Segnaposto contenuto 2"/>
          <p:cNvSpPr>
            <a:spLocks noGrp="1"/>
          </p:cNvSpPr>
          <p:nvPr>
            <p:ph idx="1"/>
          </p:nvPr>
        </p:nvSpPr>
        <p:spPr/>
        <p:txBody>
          <a:bodyPr>
            <a:normAutofit fontScale="92500" lnSpcReduction="20000"/>
          </a:bodyPr>
          <a:lstStyle/>
          <a:p>
            <a:r>
              <a:rPr lang="it-IT" dirty="0">
                <a:latin typeface="Vijaya" pitchFamily="34" charset="0"/>
                <a:cs typeface="Vijaya" pitchFamily="34" charset="0"/>
              </a:rPr>
              <a:t>Le Forze dell’Ordine ricevono il numero del fascicolo ed il nome del magistrato di riferimento direttamente su portale in tempi brevissimi .</a:t>
            </a:r>
          </a:p>
          <a:p>
            <a:r>
              <a:rPr lang="it-IT" dirty="0">
                <a:latin typeface="Vijaya" pitchFamily="34" charset="0"/>
                <a:cs typeface="Vijaya" pitchFamily="34" charset="0"/>
              </a:rPr>
              <a:t>Eliminazione dei tempi per richieste telefoniche o per accessi  presso gli uffici di Procura per conoscere i suddetti dati.</a:t>
            </a:r>
          </a:p>
          <a:p>
            <a:r>
              <a:rPr lang="it-IT" dirty="0">
                <a:latin typeface="Vijaya" pitchFamily="34" charset="0"/>
                <a:cs typeface="Vijaya" pitchFamily="34" charset="0"/>
              </a:rPr>
              <a:t>Primo passaggio  indispensabile per il futuro invio telematico tramite portale NDR delle notizie di reato da parte delle Forze dell’Ordine.</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Vijaya" pitchFamily="34" charset="0"/>
                <a:cs typeface="Vijaya" pitchFamily="34" charset="0"/>
              </a:rPr>
              <a:t>Caratteristiche del sistema</a:t>
            </a:r>
          </a:p>
        </p:txBody>
      </p:sp>
      <p:sp>
        <p:nvSpPr>
          <p:cNvPr id="3" name="Segnaposto contenuto 2"/>
          <p:cNvSpPr>
            <a:spLocks noGrp="1"/>
          </p:cNvSpPr>
          <p:nvPr>
            <p:ph idx="1"/>
          </p:nvPr>
        </p:nvSpPr>
        <p:spPr>
          <a:xfrm>
            <a:off x="457200" y="1484784"/>
            <a:ext cx="8291264" cy="4896544"/>
          </a:xfrm>
        </p:spPr>
        <p:txBody>
          <a:bodyPr/>
          <a:lstStyle/>
          <a:p>
            <a:r>
              <a:rPr lang="it-IT" sz="3000" dirty="0">
                <a:latin typeface="Vijaya" pitchFamily="34" charset="0"/>
                <a:cs typeface="Vijaya" pitchFamily="34" charset="0"/>
              </a:rPr>
              <a:t>L’applicazione consiste  in una preiscrizione da parte delle forze di PG della notizia di reato con inserimento dei dati riguardanti</a:t>
            </a:r>
            <a:r>
              <a:rPr lang="it-IT" dirty="0">
                <a:latin typeface="Vijaya" pitchFamily="34" charset="0"/>
                <a:cs typeface="Vijaya" pitchFamily="34" charset="0"/>
              </a:rPr>
              <a:t>:</a:t>
            </a:r>
          </a:p>
          <a:p>
            <a:r>
              <a:rPr lang="it-IT" dirty="0">
                <a:latin typeface="Vijaya" pitchFamily="34" charset="0"/>
                <a:cs typeface="Vijaya" pitchFamily="34" charset="0"/>
              </a:rPr>
              <a:t>notizia di reato</a:t>
            </a:r>
          </a:p>
          <a:p>
            <a:r>
              <a:rPr lang="it-IT" dirty="0">
                <a:latin typeface="Vijaya" pitchFamily="34" charset="0"/>
                <a:cs typeface="Vijaya" pitchFamily="34" charset="0"/>
              </a:rPr>
              <a:t>indagato</a:t>
            </a:r>
          </a:p>
          <a:p>
            <a:r>
              <a:rPr lang="it-IT" dirty="0">
                <a:latin typeface="Vijaya" pitchFamily="34" charset="0"/>
                <a:cs typeface="Vijaya" pitchFamily="34" charset="0"/>
              </a:rPr>
              <a:t>qualificazione giuridica</a:t>
            </a:r>
          </a:p>
          <a:p>
            <a:r>
              <a:rPr lang="it-IT" dirty="0">
                <a:latin typeface="Vijaya" pitchFamily="34" charset="0"/>
                <a:cs typeface="Vijaya" pitchFamily="34" charset="0"/>
              </a:rPr>
              <a:t>Cose/oggetti in sequestro</a:t>
            </a:r>
          </a:p>
          <a:p>
            <a:r>
              <a:rPr lang="it-IT" dirty="0">
                <a:latin typeface="Vijaya" pitchFamily="34" charset="0"/>
                <a:cs typeface="Vijaya" pitchFamily="34" charset="0"/>
              </a:rPr>
              <a:t>parte offesa</a:t>
            </a:r>
          </a:p>
          <a:p>
            <a:pPr marL="0" indent="0">
              <a:buNone/>
            </a:pPr>
            <a:endParaRPr lang="it-IT" dirty="0">
              <a:latin typeface="Vijaya" pitchFamily="34" charset="0"/>
              <a:cs typeface="Vijaya"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latin typeface="Vijaya" pitchFamily="34" charset="0"/>
                <a:cs typeface="Vijaya" pitchFamily="34" charset="0"/>
              </a:rPr>
              <a:t>Le FASI PRELIMINARI del PROGETTO</a:t>
            </a:r>
          </a:p>
        </p:txBody>
      </p:sp>
      <p:sp>
        <p:nvSpPr>
          <p:cNvPr id="3" name="Segnaposto contenuto 2"/>
          <p:cNvSpPr>
            <a:spLocks noGrp="1"/>
          </p:cNvSpPr>
          <p:nvPr>
            <p:ph idx="1"/>
          </p:nvPr>
        </p:nvSpPr>
        <p:spPr/>
        <p:txBody>
          <a:bodyPr>
            <a:normAutofit fontScale="92500" lnSpcReduction="10000"/>
          </a:bodyPr>
          <a:lstStyle/>
          <a:p>
            <a:r>
              <a:rPr lang="it-IT" dirty="0">
                <a:latin typeface="Vijaya" pitchFamily="34" charset="0"/>
                <a:cs typeface="Vijaya" pitchFamily="34" charset="0"/>
              </a:rPr>
              <a:t>Programmazione  e progettazione dell’organizzazione e delle modalità attuative(tipologia notizie di reato, modalità di circolazione all’interno dell’ufficio, Forze dell’ordine da coinvolgere, tempistica).</a:t>
            </a:r>
          </a:p>
          <a:p>
            <a:r>
              <a:rPr lang="it-IT" dirty="0">
                <a:latin typeface="Vijaya" pitchFamily="34" charset="0"/>
                <a:cs typeface="Vijaya" pitchFamily="34" charset="0"/>
              </a:rPr>
              <a:t>Progettazione dei corsi, unità da coinvolgere, predisposizione aula corsi e collegamenti per l’ambiente formazione.</a:t>
            </a:r>
          </a:p>
          <a:p>
            <a:r>
              <a:rPr lang="it-IT" dirty="0">
                <a:latin typeface="Vijaya" pitchFamily="34" charset="0"/>
                <a:cs typeface="Vijaya" pitchFamily="34" charset="0"/>
              </a:rPr>
              <a:t>Analisi del contenuto del corso-parte teorica e pratica.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latin typeface="Vijaya" pitchFamily="34" charset="0"/>
                <a:cs typeface="Vijaya" pitchFamily="34" charset="0"/>
              </a:rPr>
              <a:t>Le FASI PRELIMINARI del PROGETTO</a:t>
            </a:r>
          </a:p>
        </p:txBody>
      </p:sp>
      <p:sp>
        <p:nvSpPr>
          <p:cNvPr id="3" name="Segnaposto contenuto 2"/>
          <p:cNvSpPr>
            <a:spLocks noGrp="1"/>
          </p:cNvSpPr>
          <p:nvPr>
            <p:ph idx="1"/>
          </p:nvPr>
        </p:nvSpPr>
        <p:spPr/>
        <p:txBody>
          <a:bodyPr/>
          <a:lstStyle/>
          <a:p>
            <a:pPr>
              <a:buNone/>
            </a:pPr>
            <a:endParaRPr lang="it-IT" dirty="0"/>
          </a:p>
          <a:p>
            <a:r>
              <a:rPr lang="it-IT" dirty="0">
                <a:latin typeface="Vijaya" pitchFamily="34" charset="0"/>
                <a:cs typeface="Vijaya" pitchFamily="34" charset="0"/>
              </a:rPr>
              <a:t>Conferenza  preliminare tesa ad illustrare alle Forze dell’Ordine inizialmente  coinvolte il progetto e le sue finalità.</a:t>
            </a:r>
          </a:p>
          <a:p>
            <a:r>
              <a:rPr lang="it-IT" dirty="0">
                <a:latin typeface="Vijaya" pitchFamily="34" charset="0"/>
                <a:cs typeface="Vijaya" pitchFamily="34" charset="0"/>
              </a:rPr>
              <a:t>Inizio della fase formativa e contestuale avvio in esercizio degli uffici coinvolti</a:t>
            </a:r>
          </a:p>
          <a:p>
            <a:pPr marL="0" indent="0">
              <a:buNone/>
            </a:pPr>
            <a:endParaRPr lang="it-IT" dirty="0">
              <a:latin typeface="Vijaya" pitchFamily="34" charset="0"/>
              <a:cs typeface="Vijay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Vijaya" pitchFamily="34" charset="0"/>
                <a:cs typeface="Vijaya" pitchFamily="34" charset="0"/>
              </a:rPr>
              <a:t>LA FASE FORMATIVA</a:t>
            </a:r>
          </a:p>
        </p:txBody>
      </p:sp>
      <p:sp>
        <p:nvSpPr>
          <p:cNvPr id="3" name="Segnaposto contenuto 2"/>
          <p:cNvSpPr>
            <a:spLocks noGrp="1"/>
          </p:cNvSpPr>
          <p:nvPr>
            <p:ph idx="1"/>
          </p:nvPr>
        </p:nvSpPr>
        <p:spPr/>
        <p:txBody>
          <a:bodyPr>
            <a:normAutofit fontScale="92500" lnSpcReduction="20000"/>
          </a:bodyPr>
          <a:lstStyle/>
          <a:p>
            <a:pPr lvl="1"/>
            <a:r>
              <a:rPr lang="it-IT" dirty="0">
                <a:latin typeface="Vijaya" pitchFamily="34" charset="0"/>
                <a:cs typeface="Vijaya" pitchFamily="34" charset="0"/>
              </a:rPr>
              <a:t>Contenuti della formazione rivolta ai referenti di  PG </a:t>
            </a:r>
          </a:p>
          <a:p>
            <a:pPr>
              <a:buFont typeface="Wingdings" pitchFamily="2" charset="2"/>
              <a:buChar char="v"/>
            </a:pPr>
            <a:r>
              <a:rPr lang="it-IT" dirty="0">
                <a:latin typeface="Vijaya" pitchFamily="34" charset="0"/>
                <a:cs typeface="Vijaya" pitchFamily="34" charset="0"/>
              </a:rPr>
              <a:t>Introduzione al sistema Portale NDR</a:t>
            </a:r>
          </a:p>
          <a:p>
            <a:pPr>
              <a:buFont typeface="Wingdings" pitchFamily="2" charset="2"/>
              <a:buChar char="v"/>
            </a:pPr>
            <a:r>
              <a:rPr lang="it-IT" dirty="0">
                <a:latin typeface="Vijaya" pitchFamily="34" charset="0"/>
                <a:cs typeface="Vijaya" pitchFamily="34" charset="0"/>
              </a:rPr>
              <a:t>Sicurezza:certificati e modalità per ottenerli e autorizzarli</a:t>
            </a:r>
          </a:p>
          <a:p>
            <a:pPr>
              <a:buFont typeface="Wingdings" pitchFamily="2" charset="2"/>
              <a:buChar char="v"/>
            </a:pPr>
            <a:r>
              <a:rPr lang="it-IT" dirty="0">
                <a:latin typeface="Vijaya" pitchFamily="34" charset="0"/>
                <a:cs typeface="Vijaya" pitchFamily="34" charset="0"/>
              </a:rPr>
              <a:t>Aspetti giuridici riguardanti l’utilizzo del Portale</a:t>
            </a:r>
          </a:p>
          <a:p>
            <a:pPr>
              <a:buFont typeface="Wingdings" pitchFamily="2" charset="2"/>
              <a:buChar char="v"/>
            </a:pPr>
            <a:r>
              <a:rPr lang="it-IT" dirty="0">
                <a:latin typeface="Vijaya" pitchFamily="34" charset="0"/>
                <a:cs typeface="Vijaya" pitchFamily="34" charset="0"/>
              </a:rPr>
              <a:t>Illustrazione dal vivo delle modalità di utilizzo del Portale</a:t>
            </a:r>
          </a:p>
          <a:p>
            <a:pPr>
              <a:buFont typeface="Wingdings" pitchFamily="2" charset="2"/>
              <a:buChar char="v"/>
            </a:pPr>
            <a:r>
              <a:rPr lang="it-IT" dirty="0">
                <a:latin typeface="Vijaya" pitchFamily="34" charset="0"/>
                <a:cs typeface="Vijaya" pitchFamily="34" charset="0"/>
              </a:rPr>
              <a:t>Esercitazioni pratiche individuali sull’utilizzo del Portale</a:t>
            </a:r>
          </a:p>
          <a:p>
            <a:endParaRPr lang="it-IT" dirty="0"/>
          </a:p>
          <a:p>
            <a:endParaRPr lang="it-IT" dirty="0"/>
          </a:p>
          <a:p>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latin typeface="Vijaya" pitchFamily="34" charset="0"/>
                <a:cs typeface="Vijaya" pitchFamily="34" charset="0"/>
              </a:rPr>
              <a:t>Le FASI PRELIMINARI del PROGETTO</a:t>
            </a:r>
          </a:p>
        </p:txBody>
      </p:sp>
      <p:sp>
        <p:nvSpPr>
          <p:cNvPr id="3" name="Segnaposto contenuto 2"/>
          <p:cNvSpPr>
            <a:spLocks noGrp="1"/>
          </p:cNvSpPr>
          <p:nvPr>
            <p:ph idx="1"/>
          </p:nvPr>
        </p:nvSpPr>
        <p:spPr>
          <a:xfrm>
            <a:off x="457200" y="1600200"/>
            <a:ext cx="8229600" cy="4525963"/>
          </a:xfrm>
        </p:spPr>
        <p:txBody>
          <a:bodyPr>
            <a:normAutofit fontScale="70000" lnSpcReduction="20000"/>
          </a:bodyPr>
          <a:lstStyle/>
          <a:p>
            <a:pPr>
              <a:buNone/>
            </a:pPr>
            <a:r>
              <a:rPr lang="it-IT" dirty="0">
                <a:latin typeface="Vijaya" pitchFamily="34" charset="0"/>
                <a:cs typeface="Vijaya" pitchFamily="34" charset="0"/>
              </a:rPr>
              <a:t>Per una efficace gestione del servizio sono state previste DUE fasi di formazione: </a:t>
            </a:r>
          </a:p>
          <a:p>
            <a:pPr marL="0" indent="0">
              <a:buNone/>
            </a:pPr>
            <a:r>
              <a:rPr lang="it-IT" dirty="0">
                <a:latin typeface="Vijaya" pitchFamily="34" charset="0"/>
                <a:cs typeface="Vijaya" pitchFamily="34" charset="0"/>
              </a:rPr>
              <a:t>-inizialmente, dedicata ai REFERENTI di PG delle seguenti Forze dell’Ordine:</a:t>
            </a:r>
          </a:p>
          <a:p>
            <a:pPr>
              <a:buNone/>
            </a:pPr>
            <a:r>
              <a:rPr lang="it-IT" dirty="0">
                <a:latin typeface="Vijaya" pitchFamily="34" charset="0"/>
                <a:cs typeface="Vijaya" pitchFamily="34" charset="0"/>
              </a:rPr>
              <a:t>Questura</a:t>
            </a:r>
          </a:p>
          <a:p>
            <a:pPr>
              <a:buNone/>
            </a:pPr>
            <a:r>
              <a:rPr lang="it-IT" dirty="0">
                <a:latin typeface="Vijaya" pitchFamily="34" charset="0"/>
                <a:cs typeface="Vijaya" pitchFamily="34" charset="0"/>
              </a:rPr>
              <a:t>Carabinieri</a:t>
            </a:r>
          </a:p>
          <a:p>
            <a:pPr>
              <a:buNone/>
            </a:pPr>
            <a:r>
              <a:rPr lang="it-IT" dirty="0">
                <a:latin typeface="Vijaya" pitchFamily="34" charset="0"/>
                <a:cs typeface="Vijaya" pitchFamily="34" charset="0"/>
              </a:rPr>
              <a:t>Guardia di finanza</a:t>
            </a:r>
          </a:p>
          <a:p>
            <a:pPr>
              <a:buNone/>
            </a:pPr>
            <a:r>
              <a:rPr lang="it-IT" dirty="0">
                <a:latin typeface="Vijaya" pitchFamily="34" charset="0"/>
                <a:cs typeface="Vijaya" pitchFamily="34" charset="0"/>
              </a:rPr>
              <a:t>-successivamente, saranno coinvolti i REFERENTI di PG dei </a:t>
            </a:r>
            <a:r>
              <a:rPr lang="it-IT">
                <a:latin typeface="Vijaya" pitchFamily="34" charset="0"/>
                <a:cs typeface="Vijaya" pitchFamily="34" charset="0"/>
              </a:rPr>
              <a:t>seguenti Uffici:</a:t>
            </a:r>
            <a:endParaRPr lang="it-IT" dirty="0">
              <a:latin typeface="Vijaya" pitchFamily="34" charset="0"/>
              <a:cs typeface="Vijaya" pitchFamily="34" charset="0"/>
            </a:endParaRPr>
          </a:p>
          <a:p>
            <a:pPr>
              <a:buNone/>
            </a:pPr>
            <a:r>
              <a:rPr lang="it-IT" dirty="0">
                <a:latin typeface="Vijaya" pitchFamily="34" charset="0"/>
                <a:cs typeface="Vijaya" pitchFamily="34" charset="0"/>
              </a:rPr>
              <a:t>ASL</a:t>
            </a:r>
          </a:p>
          <a:p>
            <a:pPr>
              <a:buNone/>
            </a:pPr>
            <a:r>
              <a:rPr lang="it-IT" dirty="0">
                <a:latin typeface="Vijaya" pitchFamily="34" charset="0"/>
                <a:cs typeface="Vijaya" pitchFamily="34" charset="0"/>
              </a:rPr>
              <a:t>Ispettorato del lavoro</a:t>
            </a:r>
          </a:p>
          <a:p>
            <a:pPr>
              <a:buNone/>
            </a:pPr>
            <a:r>
              <a:rPr lang="it-IT" dirty="0">
                <a:latin typeface="Vijaya" pitchFamily="34" charset="0"/>
                <a:cs typeface="Vijaya" pitchFamily="34" charset="0"/>
              </a:rPr>
              <a:t>Agenzia delle Entrate</a:t>
            </a:r>
          </a:p>
          <a:p>
            <a:pPr>
              <a:buNone/>
            </a:pPr>
            <a:r>
              <a:rPr lang="it-IT" dirty="0">
                <a:latin typeface="Vijaya" pitchFamily="34" charset="0"/>
                <a:cs typeface="Vijaya" pitchFamily="34" charset="0"/>
              </a:rPr>
              <a:t>Polizie Municipali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Vijaya" pitchFamily="34" charset="0"/>
                <a:cs typeface="Vijaya" pitchFamily="34" charset="0"/>
              </a:rPr>
              <a:t>AVVIO IN ESERCIZIO</a:t>
            </a:r>
          </a:p>
        </p:txBody>
      </p:sp>
      <p:sp>
        <p:nvSpPr>
          <p:cNvPr id="3" name="Segnaposto contenuto 2"/>
          <p:cNvSpPr>
            <a:spLocks noGrp="1"/>
          </p:cNvSpPr>
          <p:nvPr>
            <p:ph idx="1"/>
          </p:nvPr>
        </p:nvSpPr>
        <p:spPr/>
        <p:txBody>
          <a:bodyPr>
            <a:normAutofit fontScale="85000" lnSpcReduction="10000"/>
          </a:bodyPr>
          <a:lstStyle/>
          <a:p>
            <a:r>
              <a:rPr lang="it-IT" dirty="0">
                <a:latin typeface="Vijaya" pitchFamily="34" charset="0"/>
                <a:cs typeface="Vijaya" pitchFamily="34" charset="0"/>
              </a:rPr>
              <a:t>Rilascio certificati per Referenti di Ufficio di P.G.</a:t>
            </a:r>
          </a:p>
          <a:p>
            <a:pPr>
              <a:buNone/>
            </a:pPr>
            <a:r>
              <a:rPr lang="it-IT" dirty="0">
                <a:latin typeface="Vijaya" pitchFamily="34" charset="0"/>
                <a:cs typeface="Vijaya" pitchFamily="34" charset="0"/>
              </a:rPr>
              <a:t>L’operazione è stata monitorata, sollecitata, fornendo ulteriore  assistenza in caso di riscontrate problematicità.</a:t>
            </a:r>
          </a:p>
          <a:p>
            <a:pPr>
              <a:buNone/>
            </a:pPr>
            <a:r>
              <a:rPr lang="it-IT" dirty="0">
                <a:latin typeface="Vijaya" pitchFamily="34" charset="0"/>
                <a:cs typeface="Vijaya" pitchFamily="34" charset="0"/>
              </a:rPr>
              <a:t>Così come è stata monitorata la qualità del dato inserito e la progressione del progetto. </a:t>
            </a:r>
          </a:p>
          <a:p>
            <a:pPr>
              <a:buNone/>
            </a:pPr>
            <a:r>
              <a:rPr lang="it-IT" dirty="0">
                <a:latin typeface="Vijaya" pitchFamily="34" charset="0"/>
                <a:cs typeface="Vijaya" pitchFamily="34" charset="0"/>
              </a:rPr>
              <a:t>La rilevazione di criticità o problemi nell’attuazione pratica del progetto  è stata superata attraverso una costante e meticolosa comunicazione tra i referenti della Procura e le Forze dell’Ordine coinvolte.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Vijaya" pitchFamily="34" charset="0"/>
                <a:cs typeface="Vijaya" pitchFamily="34" charset="0"/>
              </a:rPr>
              <a:t>Caratteristiche del sistema</a:t>
            </a:r>
          </a:p>
        </p:txBody>
      </p:sp>
      <p:sp>
        <p:nvSpPr>
          <p:cNvPr id="3" name="Segnaposto contenuto 2"/>
          <p:cNvSpPr>
            <a:spLocks noGrp="1"/>
          </p:cNvSpPr>
          <p:nvPr>
            <p:ph idx="1"/>
          </p:nvPr>
        </p:nvSpPr>
        <p:spPr/>
        <p:txBody>
          <a:bodyPr>
            <a:normAutofit fontScale="92500" lnSpcReduction="20000"/>
          </a:bodyPr>
          <a:lstStyle/>
          <a:p>
            <a:r>
              <a:rPr lang="it-IT" dirty="0">
                <a:latin typeface="Vijaya" pitchFamily="34" charset="0"/>
                <a:cs typeface="Vijaya" pitchFamily="34" charset="0"/>
              </a:rPr>
              <a:t>A seguito dell’inserimento dei dati il sistema genera un numero di annotazione preliminare e produce una sorta di copertina in formato word che le forze di PG devono stampare ed allegare alla notizia di reato cartacea  da depositare in Procura.</a:t>
            </a:r>
          </a:p>
          <a:p>
            <a:r>
              <a:rPr lang="it-IT" dirty="0">
                <a:latin typeface="Vijaya" pitchFamily="34" charset="0"/>
                <a:cs typeface="Vijaya" pitchFamily="34" charset="0"/>
              </a:rPr>
              <a:t>A questo punto la PG ,dopo aver ricontrollato i dati inseriti e la loro conformità alla comunicazione di notizia di reato, procede all’invio  alla Procura di POTENZA  dell’annotazione preliminare sul sistema.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Vijaya" pitchFamily="34" charset="0"/>
                <a:cs typeface="Vijaya" pitchFamily="34" charset="0"/>
              </a:rPr>
              <a:t>Caratteristiche del sistema</a:t>
            </a:r>
          </a:p>
        </p:txBody>
      </p:sp>
      <p:sp>
        <p:nvSpPr>
          <p:cNvPr id="3" name="Segnaposto contenuto 2"/>
          <p:cNvSpPr>
            <a:spLocks noGrp="1"/>
          </p:cNvSpPr>
          <p:nvPr>
            <p:ph idx="1"/>
          </p:nvPr>
        </p:nvSpPr>
        <p:spPr/>
        <p:txBody>
          <a:bodyPr/>
          <a:lstStyle/>
          <a:p>
            <a:r>
              <a:rPr lang="it-IT" dirty="0">
                <a:latin typeface="Vijaya" pitchFamily="34" charset="0"/>
                <a:cs typeface="Vijaya" pitchFamily="34" charset="0"/>
              </a:rPr>
              <a:t>L’invio all’autorità giudiziaria dell’annotazione preliminare determina la perdita dei dati inseriti sul portale ndr -forze dell’Ordine che potranno salvare su apposita cartella.</a:t>
            </a:r>
          </a:p>
          <a:p>
            <a:r>
              <a:rPr lang="it-IT" dirty="0">
                <a:latin typeface="Vijaya" pitchFamily="34" charset="0"/>
                <a:cs typeface="Vijaya" pitchFamily="34" charset="0"/>
              </a:rPr>
              <a:t>In fase di ricerca gli unici dati che rimangono a disposizione della PG sono i seguenti: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p:nvPr/>
        </p:nvPicPr>
        <p:blipFill>
          <a:blip r:embed="rId2" cstate="print"/>
          <a:srcRect r="42996"/>
          <a:stretch>
            <a:fillRect/>
          </a:stretch>
        </p:blipFill>
        <p:spPr bwMode="auto">
          <a:xfrm>
            <a:off x="1285852" y="642918"/>
            <a:ext cx="6858048" cy="507209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Vijaya" pitchFamily="34" charset="0"/>
                <a:cs typeface="Vijaya" pitchFamily="34" charset="0"/>
              </a:rPr>
              <a:t>Caratteristiche del sistema</a:t>
            </a:r>
          </a:p>
        </p:txBody>
      </p:sp>
      <p:sp>
        <p:nvSpPr>
          <p:cNvPr id="3" name="Segnaposto contenuto 2"/>
          <p:cNvSpPr>
            <a:spLocks noGrp="1"/>
          </p:cNvSpPr>
          <p:nvPr>
            <p:ph idx="1"/>
          </p:nvPr>
        </p:nvSpPr>
        <p:spPr/>
        <p:txBody>
          <a:bodyPr>
            <a:normAutofit fontScale="77500" lnSpcReduction="20000"/>
          </a:bodyPr>
          <a:lstStyle/>
          <a:p>
            <a:r>
              <a:rPr lang="it-IT" dirty="0">
                <a:solidFill>
                  <a:srgbClr val="FF0000"/>
                </a:solidFill>
                <a:latin typeface="Vijaya" pitchFamily="34" charset="0"/>
                <a:cs typeface="Vijaya" pitchFamily="34" charset="0"/>
              </a:rPr>
              <a:t>IMPORTANTE: La stampa della copertina deve essere effettuata  prima dell’invio alla Procura della annotazione preliminare.</a:t>
            </a:r>
          </a:p>
          <a:p>
            <a:r>
              <a:rPr lang="it-IT" dirty="0">
                <a:solidFill>
                  <a:srgbClr val="FF0000"/>
                </a:solidFill>
                <a:latin typeface="Vijaya" pitchFamily="34" charset="0"/>
                <a:cs typeface="Vijaya" pitchFamily="34" charset="0"/>
              </a:rPr>
              <a:t>IMPORTANTE:la copertina deve essere allegata in modo subito visibile alla notizia di reato depositata presso la segreteria della Procura in formato cartaceo.</a:t>
            </a:r>
          </a:p>
          <a:p>
            <a:r>
              <a:rPr lang="it-IT" dirty="0">
                <a:solidFill>
                  <a:srgbClr val="FF0000"/>
                </a:solidFill>
                <a:latin typeface="Vijaya" pitchFamily="34" charset="0"/>
                <a:cs typeface="Vijaya" pitchFamily="34" charset="0"/>
              </a:rPr>
              <a:t>IMPORTANTE:In caso di invio per errore di annotazione preliminare(competenza di altro Ufficio giudiziario,atto urgente) è necessario inviare per posta elettronica una richiesta di annullamento della annotazione al referente della Procura.</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Vijaya" pitchFamily="34" charset="0"/>
                <a:cs typeface="Vijaya" pitchFamily="34" charset="0"/>
              </a:rPr>
              <a:t>Caratteristiche del sistema</a:t>
            </a:r>
          </a:p>
        </p:txBody>
      </p:sp>
      <p:sp>
        <p:nvSpPr>
          <p:cNvPr id="3" name="Segnaposto contenuto 2"/>
          <p:cNvSpPr>
            <a:spLocks noGrp="1"/>
          </p:cNvSpPr>
          <p:nvPr>
            <p:ph idx="1"/>
          </p:nvPr>
        </p:nvSpPr>
        <p:spPr>
          <a:xfrm>
            <a:off x="457200" y="1417638"/>
            <a:ext cx="8229600" cy="5035698"/>
          </a:xfrm>
        </p:spPr>
        <p:txBody>
          <a:bodyPr>
            <a:normAutofit lnSpcReduction="10000"/>
          </a:bodyPr>
          <a:lstStyle/>
          <a:p>
            <a:r>
              <a:rPr lang="it-IT" dirty="0">
                <a:latin typeface="Vijaya" pitchFamily="34" charset="0"/>
                <a:cs typeface="Vijaya" pitchFamily="34" charset="0"/>
              </a:rPr>
              <a:t>L’operatore dell’ufficio giudiziario addetto alle iscrizione  è tenuto esclusivamente a </a:t>
            </a:r>
          </a:p>
          <a:p>
            <a:r>
              <a:rPr lang="it-IT" dirty="0">
                <a:latin typeface="Vijaya" pitchFamily="34" charset="0"/>
                <a:cs typeface="Vijaya" pitchFamily="34" charset="0"/>
              </a:rPr>
              <a:t>1) ricercare l’annotazione preliminare digitando il numero corrispondente che si trova sulla copertina allegata alla notizia di reato.</a:t>
            </a:r>
          </a:p>
          <a:p>
            <a:r>
              <a:rPr lang="it-IT" dirty="0">
                <a:latin typeface="Vijaya" pitchFamily="34" charset="0"/>
                <a:cs typeface="Vijaya" pitchFamily="34" charset="0"/>
              </a:rPr>
              <a:t>2)“Salvare ed iscrivere “ l’annotazione preliminare.</a:t>
            </a:r>
          </a:p>
          <a:p>
            <a:r>
              <a:rPr lang="it-IT" dirty="0">
                <a:latin typeface="Vijaya" pitchFamily="34" charset="0"/>
                <a:cs typeface="Vijaya" pitchFamily="34" charset="0"/>
              </a:rPr>
              <a:t>3)procedere all’indicazione del magistrato assegnatario del procedimento.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Vijaya" pitchFamily="34" charset="0"/>
                <a:cs typeface="Vijaya" pitchFamily="34" charset="0"/>
              </a:rPr>
              <a:t>Caratteristiche del sistema</a:t>
            </a:r>
          </a:p>
        </p:txBody>
      </p:sp>
      <p:sp>
        <p:nvSpPr>
          <p:cNvPr id="3" name="Segnaposto contenuto 2"/>
          <p:cNvSpPr>
            <a:spLocks noGrp="1"/>
          </p:cNvSpPr>
          <p:nvPr>
            <p:ph idx="1"/>
          </p:nvPr>
        </p:nvSpPr>
        <p:spPr>
          <a:xfrm>
            <a:off x="457200" y="1643050"/>
            <a:ext cx="8229600" cy="4483113"/>
          </a:xfrm>
        </p:spPr>
        <p:txBody>
          <a:bodyPr>
            <a:normAutofit/>
          </a:bodyPr>
          <a:lstStyle/>
          <a:p>
            <a:r>
              <a:rPr lang="it-IT" dirty="0">
                <a:latin typeface="Vijaya" pitchFamily="34" charset="0"/>
                <a:cs typeface="Vijaya" pitchFamily="34" charset="0"/>
              </a:rPr>
              <a:t>L’annotazione preliminare prende un numero di registro generale su SICP ed </a:t>
            </a:r>
            <a:r>
              <a:rPr lang="it-IT" dirty="0">
                <a:solidFill>
                  <a:srgbClr val="FF0000"/>
                </a:solidFill>
                <a:latin typeface="Vijaya" pitchFamily="34" charset="0"/>
                <a:cs typeface="Vijaya" pitchFamily="34" charset="0"/>
              </a:rPr>
              <a:t>il fascicolo è pertanto iscritto.</a:t>
            </a:r>
          </a:p>
          <a:p>
            <a:r>
              <a:rPr lang="it-IT" dirty="0">
                <a:latin typeface="Vijaya" pitchFamily="34" charset="0"/>
                <a:cs typeface="Vijaya" pitchFamily="34" charset="0"/>
              </a:rPr>
              <a:t>Al momento dell’iscrizione le forze dell’ordine che hanno inserito l’annotazione preliminare ricevono sul portale il numero di fascicolo ed il nome del magistrato assegnatario.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arrotondato 3"/>
          <p:cNvSpPr/>
          <p:nvPr/>
        </p:nvSpPr>
        <p:spPr bwMode="auto">
          <a:xfrm>
            <a:off x="467544" y="5661248"/>
            <a:ext cx="4968552" cy="432048"/>
          </a:xfrm>
          <a:prstGeom prst="roundRect">
            <a:avLst/>
          </a:prstGeom>
          <a:solidFill>
            <a:schemeClr val="accent6">
              <a:lumMod val="20000"/>
              <a:lumOff val="80000"/>
            </a:schemeClr>
          </a:solidFill>
          <a:ln w="9525" cap="flat" cmpd="sng" algn="ctr">
            <a:solidFill>
              <a:schemeClr val="bg2">
                <a:lumMod val="40000"/>
                <a:lumOff val="6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800" b="1" i="0" u="none" strike="noStrike" cap="none" normalizeH="0" baseline="0" dirty="0">
                <a:ln>
                  <a:noFill/>
                </a:ln>
                <a:solidFill>
                  <a:schemeClr val="accent6">
                    <a:lumMod val="75000"/>
                  </a:schemeClr>
                </a:solidFill>
                <a:effectLst/>
                <a:latin typeface="Arial" charset="0"/>
                <a:cs typeface="Arial" charset="0"/>
              </a:rPr>
              <a:t>Portale </a:t>
            </a:r>
            <a:r>
              <a:rPr kumimoji="0" lang="it-IT" sz="1800" b="1" i="0" u="none" strike="noStrike" cap="none" normalizeH="0" baseline="0" dirty="0" err="1">
                <a:ln>
                  <a:noFill/>
                </a:ln>
                <a:solidFill>
                  <a:schemeClr val="accent6">
                    <a:lumMod val="75000"/>
                  </a:schemeClr>
                </a:solidFill>
                <a:effectLst/>
                <a:latin typeface="Arial" charset="0"/>
                <a:cs typeface="Arial" charset="0"/>
              </a:rPr>
              <a:t>NdR</a:t>
            </a:r>
            <a:r>
              <a:rPr kumimoji="0" lang="it-IT" sz="1800" b="1" i="0" u="none" strike="noStrike" cap="none" normalizeH="0" baseline="0" dirty="0">
                <a:ln>
                  <a:noFill/>
                </a:ln>
                <a:solidFill>
                  <a:schemeClr val="accent6">
                    <a:lumMod val="75000"/>
                  </a:schemeClr>
                </a:solidFill>
                <a:effectLst/>
                <a:latin typeface="Arial" charset="0"/>
                <a:cs typeface="Arial" charset="0"/>
              </a:rPr>
              <a:t> Architettura e flusso dei dati</a:t>
            </a:r>
          </a:p>
        </p:txBody>
      </p:sp>
      <p:sp>
        <p:nvSpPr>
          <p:cNvPr id="5" name="Rettangolo arrotondato 4"/>
          <p:cNvSpPr/>
          <p:nvPr/>
        </p:nvSpPr>
        <p:spPr bwMode="auto">
          <a:xfrm>
            <a:off x="4644008" y="908720"/>
            <a:ext cx="4320480" cy="3528392"/>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6" name="Rettangolo arrotondato 5"/>
          <p:cNvSpPr/>
          <p:nvPr/>
        </p:nvSpPr>
        <p:spPr bwMode="auto">
          <a:xfrm>
            <a:off x="539552" y="908720"/>
            <a:ext cx="1728192" cy="3240360"/>
          </a:xfrm>
          <a:prstGeom prst="roundRect">
            <a:avLst/>
          </a:prstGeom>
          <a:solidFill>
            <a:srgbClr val="D4E7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pic>
        <p:nvPicPr>
          <p:cNvPr id="7" name="Picture 4"/>
          <p:cNvPicPr>
            <a:picLocks noChangeAspect="1" noChangeArrowheads="1"/>
          </p:cNvPicPr>
          <p:nvPr/>
        </p:nvPicPr>
        <p:blipFill>
          <a:blip r:embed="rId2" cstate="print"/>
          <a:srcRect/>
          <a:stretch>
            <a:fillRect/>
          </a:stretch>
        </p:blipFill>
        <p:spPr bwMode="auto">
          <a:xfrm>
            <a:off x="6660232" y="3284984"/>
            <a:ext cx="792088" cy="720080"/>
          </a:xfrm>
          <a:prstGeom prst="rect">
            <a:avLst/>
          </a:prstGeom>
          <a:solidFill>
            <a:srgbClr val="92D050"/>
          </a:solidFill>
          <a:ln w="9525">
            <a:noFill/>
            <a:miter lim="800000"/>
            <a:headEnd/>
            <a:tailEnd/>
          </a:ln>
          <a:effectLst/>
        </p:spPr>
      </p:pic>
      <p:sp>
        <p:nvSpPr>
          <p:cNvPr id="8" name="Nuvola 7"/>
          <p:cNvSpPr/>
          <p:nvPr/>
        </p:nvSpPr>
        <p:spPr>
          <a:xfrm>
            <a:off x="2195736" y="1556792"/>
            <a:ext cx="2304256" cy="1224136"/>
          </a:xfrm>
          <a:prstGeom prst="clou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rgbClr val="FF0000"/>
                </a:solidFill>
              </a:rPr>
              <a:t>Internet</a:t>
            </a:r>
          </a:p>
        </p:txBody>
      </p:sp>
      <p:sp>
        <p:nvSpPr>
          <p:cNvPr id="9" name="Disco magnetico 8"/>
          <p:cNvSpPr/>
          <p:nvPr/>
        </p:nvSpPr>
        <p:spPr bwMode="auto">
          <a:xfrm>
            <a:off x="2676042" y="4149080"/>
            <a:ext cx="1152127" cy="576064"/>
          </a:xfrm>
          <a:prstGeom prst="flowChartMagneticDisk">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100" b="1" i="0" u="none" strike="noStrike" cap="none" normalizeH="0" baseline="0" dirty="0">
                <a:ln>
                  <a:noFill/>
                </a:ln>
                <a:solidFill>
                  <a:srgbClr val="FF0000"/>
                </a:solidFill>
                <a:effectLst/>
                <a:latin typeface="Arial" charset="0"/>
                <a:cs typeface="Arial" charset="0"/>
              </a:rPr>
              <a:t>Annotazioni del Portale</a:t>
            </a:r>
          </a:p>
        </p:txBody>
      </p:sp>
      <p:sp>
        <p:nvSpPr>
          <p:cNvPr id="10" name="Disco magnetico 9"/>
          <p:cNvSpPr/>
          <p:nvPr/>
        </p:nvSpPr>
        <p:spPr bwMode="auto">
          <a:xfrm>
            <a:off x="7668344" y="1988840"/>
            <a:ext cx="1080120" cy="576064"/>
          </a:xfrm>
          <a:prstGeom prst="flowChartMagneticDisk">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600" b="1" i="0" u="none" strike="noStrike" cap="none" normalizeH="0" baseline="0" dirty="0">
                <a:ln>
                  <a:noFill/>
                </a:ln>
                <a:solidFill>
                  <a:srgbClr val="FF0000"/>
                </a:solidFill>
                <a:effectLst/>
                <a:latin typeface="Arial" charset="0"/>
                <a:cs typeface="Arial" charset="0"/>
              </a:rPr>
              <a:t>  RGNR</a:t>
            </a:r>
          </a:p>
        </p:txBody>
      </p:sp>
      <p:pic>
        <p:nvPicPr>
          <p:cNvPr id="11" name="Picture 4"/>
          <p:cNvPicPr>
            <a:picLocks noChangeAspect="1" noChangeArrowheads="1"/>
          </p:cNvPicPr>
          <p:nvPr/>
        </p:nvPicPr>
        <p:blipFill>
          <a:blip r:embed="rId2" cstate="print"/>
          <a:srcRect/>
          <a:stretch>
            <a:fillRect/>
          </a:stretch>
        </p:blipFill>
        <p:spPr bwMode="auto">
          <a:xfrm>
            <a:off x="6804248" y="1988840"/>
            <a:ext cx="792088" cy="720080"/>
          </a:xfrm>
          <a:prstGeom prst="rect">
            <a:avLst/>
          </a:prstGeom>
          <a:solidFill>
            <a:srgbClr val="FFFF00"/>
          </a:solidFill>
          <a:ln w="9525">
            <a:noFill/>
            <a:miter lim="800000"/>
            <a:headEnd/>
            <a:tailEnd/>
          </a:ln>
          <a:effectLst/>
        </p:spPr>
      </p:pic>
      <p:sp>
        <p:nvSpPr>
          <p:cNvPr id="12" name="Freccia circolare in giù 11"/>
          <p:cNvSpPr/>
          <p:nvPr/>
        </p:nvSpPr>
        <p:spPr bwMode="auto">
          <a:xfrm rot="2202537">
            <a:off x="1149357" y="2131092"/>
            <a:ext cx="2346032" cy="648072"/>
          </a:xfrm>
          <a:prstGeom prst="curvedDownArrow">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pic>
        <p:nvPicPr>
          <p:cNvPr id="13" name="Picture 3"/>
          <p:cNvPicPr>
            <a:picLocks noChangeAspect="1" noChangeArrowheads="1"/>
          </p:cNvPicPr>
          <p:nvPr/>
        </p:nvPicPr>
        <p:blipFill>
          <a:blip r:embed="rId3" cstate="print"/>
          <a:srcRect/>
          <a:stretch>
            <a:fillRect/>
          </a:stretch>
        </p:blipFill>
        <p:spPr bwMode="auto">
          <a:xfrm>
            <a:off x="683568" y="1916832"/>
            <a:ext cx="648072" cy="648072"/>
          </a:xfrm>
          <a:prstGeom prst="rect">
            <a:avLst/>
          </a:prstGeom>
          <a:solidFill>
            <a:srgbClr val="FFC000"/>
          </a:solidFill>
          <a:ln w="9525">
            <a:noFill/>
            <a:miter lim="800000"/>
            <a:headEnd/>
            <a:tailEnd/>
          </a:ln>
          <a:effectLst/>
        </p:spPr>
      </p:pic>
      <p:sp>
        <p:nvSpPr>
          <p:cNvPr id="14" name="Rettangolo arrotondato 13"/>
          <p:cNvSpPr/>
          <p:nvPr/>
        </p:nvSpPr>
        <p:spPr bwMode="auto">
          <a:xfrm rot="5400000">
            <a:off x="3037560" y="3003653"/>
            <a:ext cx="432048" cy="1224136"/>
          </a:xfrm>
          <a:prstGeom prst="roundRect">
            <a:avLst/>
          </a:prstGeom>
          <a:solidFill>
            <a:srgbClr val="00B050"/>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dirty="0">
              <a:ln>
                <a:noFill/>
              </a:ln>
              <a:solidFill>
                <a:schemeClr val="bg1"/>
              </a:solidFill>
              <a:effectLst/>
              <a:latin typeface="Arial" charset="0"/>
              <a:cs typeface="Arial" charset="0"/>
            </a:endParaRPr>
          </a:p>
        </p:txBody>
      </p:sp>
      <p:sp>
        <p:nvSpPr>
          <p:cNvPr id="15" name="Freccia circolare a destra 14"/>
          <p:cNvSpPr/>
          <p:nvPr/>
        </p:nvSpPr>
        <p:spPr bwMode="auto">
          <a:xfrm rot="16200000">
            <a:off x="6587514" y="1262704"/>
            <a:ext cx="576064" cy="2867482"/>
          </a:xfrm>
          <a:prstGeom prst="curved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16" name="Ovale 15"/>
          <p:cNvSpPr/>
          <p:nvPr/>
        </p:nvSpPr>
        <p:spPr bwMode="auto">
          <a:xfrm>
            <a:off x="6588224" y="2780928"/>
            <a:ext cx="432048" cy="432048"/>
          </a:xfrm>
          <a:prstGeom prst="ellipse">
            <a:avLst/>
          </a:prstGeom>
          <a:solidFill>
            <a:srgbClr val="D4E7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800" b="0" i="0" u="none" strike="noStrike" cap="none" normalizeH="0" baseline="0" dirty="0">
                <a:ln>
                  <a:noFill/>
                </a:ln>
                <a:solidFill>
                  <a:srgbClr val="FF0000"/>
                </a:solidFill>
                <a:effectLst/>
                <a:latin typeface="Arial" charset="0"/>
                <a:cs typeface="Arial" charset="0"/>
              </a:rPr>
              <a:t>4</a:t>
            </a:r>
          </a:p>
        </p:txBody>
      </p:sp>
      <p:sp>
        <p:nvSpPr>
          <p:cNvPr id="17" name="Ovale 16"/>
          <p:cNvSpPr/>
          <p:nvPr/>
        </p:nvSpPr>
        <p:spPr bwMode="auto">
          <a:xfrm>
            <a:off x="1619672" y="1700808"/>
            <a:ext cx="432048" cy="432048"/>
          </a:xfrm>
          <a:prstGeom prst="ellipse">
            <a:avLst/>
          </a:prstGeom>
          <a:solidFill>
            <a:srgbClr val="D4E7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800" b="0" i="0" u="none" strike="noStrike" cap="none" normalizeH="0" baseline="0" dirty="0">
                <a:ln>
                  <a:noFill/>
                </a:ln>
                <a:solidFill>
                  <a:srgbClr val="FF0000"/>
                </a:solidFill>
                <a:effectLst/>
                <a:latin typeface="Arial" charset="0"/>
                <a:cs typeface="Arial" charset="0"/>
              </a:rPr>
              <a:t>1</a:t>
            </a:r>
          </a:p>
        </p:txBody>
      </p:sp>
      <p:sp>
        <p:nvSpPr>
          <p:cNvPr id="18" name="Rettangolo arrotondato 17"/>
          <p:cNvSpPr/>
          <p:nvPr/>
        </p:nvSpPr>
        <p:spPr bwMode="auto">
          <a:xfrm>
            <a:off x="2675409" y="3481958"/>
            <a:ext cx="1142603" cy="288032"/>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200" b="1" i="0" u="none" strike="noStrike" cap="none" normalizeH="0" baseline="0" dirty="0">
                <a:ln>
                  <a:noFill/>
                </a:ln>
                <a:solidFill>
                  <a:srgbClr val="FF0000"/>
                </a:solidFill>
                <a:effectLst/>
                <a:latin typeface="Arial" charset="0"/>
                <a:cs typeface="Arial" charset="0"/>
              </a:rPr>
              <a:t>Portale </a:t>
            </a:r>
            <a:r>
              <a:rPr kumimoji="0" lang="it-IT" sz="1200" b="1" i="0" u="none" strike="noStrike" cap="none" normalizeH="0" baseline="0" dirty="0" err="1">
                <a:ln>
                  <a:noFill/>
                </a:ln>
                <a:solidFill>
                  <a:srgbClr val="FF0000"/>
                </a:solidFill>
                <a:effectLst/>
                <a:latin typeface="Arial" charset="0"/>
                <a:cs typeface="Arial" charset="0"/>
              </a:rPr>
              <a:t>NdR</a:t>
            </a:r>
            <a:endParaRPr kumimoji="0" lang="it-IT" sz="1200" b="1" i="0" u="none" strike="noStrike" cap="none" normalizeH="0" baseline="0" dirty="0">
              <a:ln>
                <a:noFill/>
              </a:ln>
              <a:solidFill>
                <a:srgbClr val="FF0000"/>
              </a:solidFill>
              <a:effectLst/>
              <a:latin typeface="Arial" charset="0"/>
              <a:cs typeface="Arial" charset="0"/>
            </a:endParaRPr>
          </a:p>
        </p:txBody>
      </p:sp>
      <p:sp>
        <p:nvSpPr>
          <p:cNvPr id="19" name="Disco magnetico 18"/>
          <p:cNvSpPr/>
          <p:nvPr/>
        </p:nvSpPr>
        <p:spPr bwMode="auto">
          <a:xfrm>
            <a:off x="4644008" y="2060848"/>
            <a:ext cx="1152128" cy="576064"/>
          </a:xfrm>
          <a:prstGeom prst="flowChartMagneticDisk">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200" b="1" i="0" u="none" strike="noStrike" cap="none" normalizeH="0" baseline="0" dirty="0">
                <a:ln>
                  <a:noFill/>
                </a:ln>
                <a:solidFill>
                  <a:srgbClr val="FF0000"/>
                </a:solidFill>
                <a:effectLst/>
                <a:latin typeface="Arial" charset="0"/>
                <a:cs typeface="Arial" charset="0"/>
              </a:rPr>
              <a:t>Annotazioni di </a:t>
            </a:r>
            <a:r>
              <a:rPr lang="it-IT" sz="1200" b="1" dirty="0">
                <a:solidFill>
                  <a:srgbClr val="FF0000"/>
                </a:solidFill>
              </a:rPr>
              <a:t>SICP</a:t>
            </a:r>
            <a:endParaRPr kumimoji="0" lang="it-IT" sz="1400" b="1" i="0" u="none" strike="noStrike" cap="none" normalizeH="0" baseline="0" dirty="0">
              <a:ln>
                <a:noFill/>
              </a:ln>
              <a:solidFill>
                <a:schemeClr val="bg1"/>
              </a:solidFill>
              <a:effectLst/>
              <a:latin typeface="Arial" charset="0"/>
              <a:cs typeface="Arial" charset="0"/>
            </a:endParaRPr>
          </a:p>
        </p:txBody>
      </p:sp>
      <p:sp>
        <p:nvSpPr>
          <p:cNvPr id="20" name="Rettangolo arrotondato 19"/>
          <p:cNvSpPr/>
          <p:nvPr/>
        </p:nvSpPr>
        <p:spPr bwMode="auto">
          <a:xfrm>
            <a:off x="827584" y="1124744"/>
            <a:ext cx="1152128" cy="432048"/>
          </a:xfrm>
          <a:prstGeom prst="roundRect">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800" b="0" i="0" u="none" strike="noStrike" cap="none" normalizeH="0" baseline="0" dirty="0">
                <a:ln>
                  <a:noFill/>
                </a:ln>
                <a:solidFill>
                  <a:srgbClr val="FF0000"/>
                </a:solidFill>
                <a:effectLst/>
                <a:latin typeface="Arial" charset="0"/>
                <a:cs typeface="Arial" charset="0"/>
              </a:rPr>
              <a:t>PG</a:t>
            </a:r>
          </a:p>
        </p:txBody>
      </p:sp>
      <p:sp>
        <p:nvSpPr>
          <p:cNvPr id="21" name="Rettangolo arrotondato 20"/>
          <p:cNvSpPr/>
          <p:nvPr/>
        </p:nvSpPr>
        <p:spPr bwMode="auto">
          <a:xfrm>
            <a:off x="6372200" y="933103"/>
            <a:ext cx="1152128" cy="432048"/>
          </a:xfrm>
          <a:prstGeom prst="roundRect">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b="0" i="0" u="none" strike="noStrike" cap="none" normalizeH="0" baseline="0" dirty="0">
                <a:ln>
                  <a:noFill/>
                </a:ln>
                <a:solidFill>
                  <a:srgbClr val="FF0000"/>
                </a:solidFill>
                <a:effectLst/>
                <a:latin typeface="Arial" charset="0"/>
                <a:cs typeface="Arial" charset="0"/>
              </a:rPr>
              <a:t>Procura </a:t>
            </a:r>
          </a:p>
        </p:txBody>
      </p:sp>
      <p:cxnSp>
        <p:nvCxnSpPr>
          <p:cNvPr id="22" name="Connettore 2 21"/>
          <p:cNvCxnSpPr>
            <a:stCxn id="14" idx="3"/>
            <a:endCxn id="9" idx="1"/>
          </p:cNvCxnSpPr>
          <p:nvPr/>
        </p:nvCxnSpPr>
        <p:spPr bwMode="auto">
          <a:xfrm flipH="1">
            <a:off x="3252106" y="3831745"/>
            <a:ext cx="1478" cy="317335"/>
          </a:xfrm>
          <a:prstGeom prst="straightConnector1">
            <a:avLst/>
          </a:prstGeom>
          <a:solidFill>
            <a:srgbClr val="00B8FF"/>
          </a:solidFill>
          <a:ln w="38100" cap="flat" cmpd="sng" algn="ctr">
            <a:solidFill>
              <a:srgbClr val="FF0000"/>
            </a:solidFill>
            <a:prstDash val="solid"/>
            <a:round/>
            <a:headEnd type="none" w="med" len="med"/>
            <a:tailEnd type="arrow"/>
          </a:ln>
          <a:effectLst/>
        </p:spPr>
      </p:cxnSp>
      <p:sp>
        <p:nvSpPr>
          <p:cNvPr id="23" name="Freccia circolare a sinistra 22"/>
          <p:cNvSpPr/>
          <p:nvPr/>
        </p:nvSpPr>
        <p:spPr bwMode="auto">
          <a:xfrm rot="14319134">
            <a:off x="4151490" y="1510289"/>
            <a:ext cx="561913" cy="2122804"/>
          </a:xfrm>
          <a:prstGeom prst="curvedLeftArrow">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dirty="0">
              <a:ln>
                <a:noFill/>
              </a:ln>
              <a:solidFill>
                <a:schemeClr val="bg1"/>
              </a:solidFill>
              <a:effectLst/>
              <a:latin typeface="Arial" charset="0"/>
              <a:cs typeface="Arial" charset="0"/>
            </a:endParaRPr>
          </a:p>
        </p:txBody>
      </p:sp>
      <p:sp>
        <p:nvSpPr>
          <p:cNvPr id="24" name="Freccia circolare a destra 23"/>
          <p:cNvSpPr/>
          <p:nvPr/>
        </p:nvSpPr>
        <p:spPr bwMode="auto">
          <a:xfrm rot="4431420">
            <a:off x="4972549" y="-447352"/>
            <a:ext cx="1081492" cy="5395017"/>
          </a:xfrm>
          <a:prstGeom prst="curved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25" name="Ovale 24"/>
          <p:cNvSpPr/>
          <p:nvPr/>
        </p:nvSpPr>
        <p:spPr bwMode="auto">
          <a:xfrm>
            <a:off x="6732240" y="1340768"/>
            <a:ext cx="432048" cy="432048"/>
          </a:xfrm>
          <a:prstGeom prst="ellipse">
            <a:avLst/>
          </a:prstGeom>
          <a:solidFill>
            <a:srgbClr val="D4E7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800" b="0" i="0" u="none" strike="noStrike" cap="none" normalizeH="0" baseline="0" dirty="0">
                <a:ln>
                  <a:noFill/>
                </a:ln>
                <a:solidFill>
                  <a:srgbClr val="FF0000"/>
                </a:solidFill>
                <a:effectLst/>
                <a:latin typeface="Arial" charset="0"/>
                <a:cs typeface="Arial" charset="0"/>
              </a:rPr>
              <a:t>5</a:t>
            </a:r>
          </a:p>
        </p:txBody>
      </p:sp>
      <p:sp>
        <p:nvSpPr>
          <p:cNvPr id="26" name="Ovale 25"/>
          <p:cNvSpPr/>
          <p:nvPr/>
        </p:nvSpPr>
        <p:spPr bwMode="auto">
          <a:xfrm>
            <a:off x="3779912" y="2636912"/>
            <a:ext cx="432048" cy="432048"/>
          </a:xfrm>
          <a:prstGeom prst="ellipse">
            <a:avLst/>
          </a:prstGeom>
          <a:solidFill>
            <a:srgbClr val="D4E7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800" b="0" i="0" u="none" strike="noStrike" cap="none" normalizeH="0" baseline="0" dirty="0">
                <a:ln>
                  <a:noFill/>
                </a:ln>
                <a:solidFill>
                  <a:srgbClr val="FF0000"/>
                </a:solidFill>
                <a:effectLst/>
                <a:latin typeface="Arial" charset="0"/>
                <a:cs typeface="Arial" charset="0"/>
              </a:rPr>
              <a:t>2</a:t>
            </a:r>
          </a:p>
        </p:txBody>
      </p:sp>
      <p:sp>
        <p:nvSpPr>
          <p:cNvPr id="27" name="Documento 26"/>
          <p:cNvSpPr/>
          <p:nvPr/>
        </p:nvSpPr>
        <p:spPr bwMode="auto">
          <a:xfrm>
            <a:off x="1043608" y="3068960"/>
            <a:ext cx="504056" cy="576064"/>
          </a:xfrm>
          <a:prstGeom prst="flowChartDocument">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28" name="Documento 27"/>
          <p:cNvSpPr/>
          <p:nvPr/>
        </p:nvSpPr>
        <p:spPr bwMode="auto">
          <a:xfrm>
            <a:off x="1115616" y="3140968"/>
            <a:ext cx="504056" cy="576064"/>
          </a:xfrm>
          <a:prstGeom prst="flowChartDocument">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29" name="Documento 28"/>
          <p:cNvSpPr/>
          <p:nvPr/>
        </p:nvSpPr>
        <p:spPr bwMode="auto">
          <a:xfrm>
            <a:off x="1187624" y="3212976"/>
            <a:ext cx="504056" cy="576064"/>
          </a:xfrm>
          <a:prstGeom prst="flowChartDocument">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30" name="Documento 29"/>
          <p:cNvSpPr/>
          <p:nvPr/>
        </p:nvSpPr>
        <p:spPr bwMode="auto">
          <a:xfrm>
            <a:off x="5796136" y="3429000"/>
            <a:ext cx="504056" cy="576064"/>
          </a:xfrm>
          <a:prstGeom prst="flowChartDocument">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31" name="Documento 30"/>
          <p:cNvSpPr/>
          <p:nvPr/>
        </p:nvSpPr>
        <p:spPr bwMode="auto">
          <a:xfrm>
            <a:off x="5868144" y="3501008"/>
            <a:ext cx="504056" cy="576064"/>
          </a:xfrm>
          <a:prstGeom prst="flowChartDocument">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32" name="Documento 31"/>
          <p:cNvSpPr/>
          <p:nvPr/>
        </p:nvSpPr>
        <p:spPr bwMode="auto">
          <a:xfrm>
            <a:off x="5940152" y="3573016"/>
            <a:ext cx="504056" cy="576064"/>
          </a:xfrm>
          <a:prstGeom prst="flowChartDocument">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33" name="Freccia circolare in su 32"/>
          <p:cNvSpPr/>
          <p:nvPr/>
        </p:nvSpPr>
        <p:spPr bwMode="auto">
          <a:xfrm>
            <a:off x="1259632" y="3933056"/>
            <a:ext cx="5400600" cy="1224136"/>
          </a:xfrm>
          <a:prstGeom prst="curvedUpArrow">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34" name="Ovale 33"/>
          <p:cNvSpPr/>
          <p:nvPr/>
        </p:nvSpPr>
        <p:spPr bwMode="auto">
          <a:xfrm>
            <a:off x="3635896" y="4941168"/>
            <a:ext cx="432048" cy="432048"/>
          </a:xfrm>
          <a:prstGeom prst="ellipse">
            <a:avLst/>
          </a:prstGeom>
          <a:solidFill>
            <a:srgbClr val="D4E7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800" b="0" i="0" u="none" strike="noStrike" cap="none" normalizeH="0" baseline="0" dirty="0">
                <a:ln>
                  <a:noFill/>
                </a:ln>
                <a:solidFill>
                  <a:srgbClr val="FF0000"/>
                </a:solidFill>
                <a:effectLst/>
                <a:latin typeface="Arial" charset="0"/>
                <a:cs typeface="Arial" charset="0"/>
              </a:rPr>
              <a:t>3</a:t>
            </a:r>
          </a:p>
        </p:txBody>
      </p:sp>
      <p:sp>
        <p:nvSpPr>
          <p:cNvPr id="35" name="Rettangolo 34"/>
          <p:cNvSpPr/>
          <p:nvPr/>
        </p:nvSpPr>
        <p:spPr bwMode="auto">
          <a:xfrm>
            <a:off x="1475656" y="3284984"/>
            <a:ext cx="216024" cy="72008"/>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36" name="Rettangolo 35"/>
          <p:cNvSpPr/>
          <p:nvPr/>
        </p:nvSpPr>
        <p:spPr bwMode="auto">
          <a:xfrm flipH="1">
            <a:off x="6228184" y="3645024"/>
            <a:ext cx="216024" cy="45719"/>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37" name="Freccia circolare a sinistra 36"/>
          <p:cNvSpPr/>
          <p:nvPr/>
        </p:nvSpPr>
        <p:spPr bwMode="auto">
          <a:xfrm rot="6339612">
            <a:off x="1925306" y="3089747"/>
            <a:ext cx="356083" cy="1201739"/>
          </a:xfrm>
          <a:prstGeom prst="curvedLeftArrow">
            <a:avLst/>
          </a:prstGeom>
          <a:solidFill>
            <a:srgbClr val="00B8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38" name="Freccia circolare a sinistra 37"/>
          <p:cNvSpPr/>
          <p:nvPr/>
        </p:nvSpPr>
        <p:spPr bwMode="auto">
          <a:xfrm rot="8700139">
            <a:off x="5468007" y="2633734"/>
            <a:ext cx="378260" cy="1234929"/>
          </a:xfrm>
          <a:prstGeom prst="curvedLeftArrow">
            <a:avLst/>
          </a:prstGeom>
          <a:solidFill>
            <a:srgbClr val="00B8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a:ln>
                <a:noFill/>
              </a:ln>
              <a:solidFill>
                <a:schemeClr val="bg1"/>
              </a:solidFill>
              <a:effectLst/>
              <a:latin typeface="Arial" charset="0"/>
              <a:cs typeface="Arial" charset="0"/>
            </a:endParaRPr>
          </a:p>
        </p:txBody>
      </p:sp>
      <p:sp>
        <p:nvSpPr>
          <p:cNvPr id="39" name="Rettangolo arrotondato 38"/>
          <p:cNvSpPr/>
          <p:nvPr/>
        </p:nvSpPr>
        <p:spPr bwMode="auto">
          <a:xfrm>
            <a:off x="5436096" y="4725144"/>
            <a:ext cx="3528392" cy="1440160"/>
          </a:xfrm>
          <a:prstGeom prst="round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it-IT" sz="1600" b="0" i="0" u="none" strike="noStrike" cap="none" normalizeH="0" baseline="0" dirty="0">
                <a:ln>
                  <a:noFill/>
                </a:ln>
                <a:solidFill>
                  <a:schemeClr val="accent6">
                    <a:lumMod val="75000"/>
                  </a:schemeClr>
                </a:solidFill>
                <a:effectLst/>
                <a:latin typeface="Arial" charset="0"/>
                <a:cs typeface="Arial" charset="0"/>
              </a:rPr>
              <a:t>1 – 2   Iscrizione ed invio </a:t>
            </a:r>
            <a:r>
              <a:rPr kumimoji="0" lang="it-IT" sz="1600" b="0" i="0" u="none" strike="noStrike" cap="none" normalizeH="0" baseline="0" dirty="0" err="1">
                <a:ln>
                  <a:noFill/>
                </a:ln>
                <a:solidFill>
                  <a:schemeClr val="accent6">
                    <a:lumMod val="75000"/>
                  </a:schemeClr>
                </a:solidFill>
                <a:effectLst/>
                <a:latin typeface="Arial" charset="0"/>
                <a:cs typeface="Arial" charset="0"/>
              </a:rPr>
              <a:t>NdR</a:t>
            </a:r>
            <a:endParaRPr kumimoji="0" lang="it-IT" sz="1600" b="0" i="0" u="none" strike="noStrike" cap="none" normalizeH="0" baseline="0" dirty="0">
              <a:ln>
                <a:noFill/>
              </a:ln>
              <a:solidFill>
                <a:schemeClr val="accent6">
                  <a:lumMod val="75000"/>
                </a:schemeClr>
              </a:solidFill>
              <a:effectLst/>
              <a:latin typeface="Arial" charset="0"/>
              <a:cs typeface="Arial" charset="0"/>
            </a:endParaRPr>
          </a:p>
          <a:p>
            <a:pPr marL="342900" marR="0" indent="-342900" algn="l" defTabSz="449263" rtl="0" eaLnBrk="1" fontAlgn="base" latinLnBrk="0" hangingPunct="1">
              <a:lnSpc>
                <a:spcPct val="100000"/>
              </a:lnSpc>
              <a:spcBef>
                <a:spcPct val="0"/>
              </a:spcBef>
              <a:spcAft>
                <a:spcPct val="0"/>
              </a:spcAft>
              <a:buClr>
                <a:srgbClr val="000000"/>
              </a:buClr>
              <a:buSzPct val="100000"/>
              <a:tabLst/>
            </a:pPr>
            <a:r>
              <a:rPr lang="it-IT" sz="1600" dirty="0">
                <a:solidFill>
                  <a:schemeClr val="accent6">
                    <a:lumMod val="75000"/>
                  </a:schemeClr>
                </a:solidFill>
              </a:rPr>
              <a:t> 3        Inoltro Rapporto cartaceo</a:t>
            </a:r>
          </a:p>
          <a:p>
            <a:pPr marL="342900" marR="0" indent="-342900" algn="l" defTabSz="449263" rtl="0" eaLnBrk="1" fontAlgn="base" latinLnBrk="0" hangingPunct="1">
              <a:lnSpc>
                <a:spcPct val="100000"/>
              </a:lnSpc>
              <a:spcBef>
                <a:spcPct val="0"/>
              </a:spcBef>
              <a:spcAft>
                <a:spcPct val="0"/>
              </a:spcAft>
              <a:buClr>
                <a:srgbClr val="000000"/>
              </a:buClr>
              <a:buSzPct val="100000"/>
              <a:tabLst/>
            </a:pPr>
            <a:r>
              <a:rPr lang="it-IT" sz="1600" dirty="0">
                <a:solidFill>
                  <a:schemeClr val="accent6">
                    <a:lumMod val="75000"/>
                  </a:schemeClr>
                </a:solidFill>
              </a:rPr>
              <a:t> 4        Iscrizione  </a:t>
            </a:r>
            <a:r>
              <a:rPr lang="it-IT" sz="1600" dirty="0" err="1">
                <a:solidFill>
                  <a:schemeClr val="accent6">
                    <a:lumMod val="75000"/>
                  </a:schemeClr>
                </a:solidFill>
              </a:rPr>
              <a:t>NdR</a:t>
            </a:r>
            <a:r>
              <a:rPr lang="it-IT" sz="1600" dirty="0">
                <a:solidFill>
                  <a:schemeClr val="accent6">
                    <a:lumMod val="75000"/>
                  </a:schemeClr>
                </a:solidFill>
              </a:rPr>
              <a:t> a RGNR</a:t>
            </a:r>
          </a:p>
          <a:p>
            <a:pPr marL="342900" marR="0" indent="-342900" algn="l" defTabSz="449263" rtl="0" eaLnBrk="1" fontAlgn="base" latinLnBrk="0" hangingPunct="1">
              <a:lnSpc>
                <a:spcPct val="100000"/>
              </a:lnSpc>
              <a:spcBef>
                <a:spcPct val="0"/>
              </a:spcBef>
              <a:spcAft>
                <a:spcPct val="0"/>
              </a:spcAft>
              <a:buClr>
                <a:srgbClr val="000000"/>
              </a:buClr>
              <a:buSzPct val="100000"/>
              <a:tabLst/>
            </a:pPr>
            <a:r>
              <a:rPr kumimoji="0" lang="it-IT" sz="1600" b="0" i="0" u="none" strike="noStrike" cap="none" normalizeH="0" baseline="0" dirty="0">
                <a:ln>
                  <a:noFill/>
                </a:ln>
                <a:solidFill>
                  <a:schemeClr val="accent6">
                    <a:lumMod val="75000"/>
                  </a:schemeClr>
                </a:solidFill>
                <a:effectLst/>
                <a:latin typeface="Arial" charset="0"/>
                <a:cs typeface="Arial" charset="0"/>
              </a:rPr>
              <a:t> 5        Restituzione</a:t>
            </a:r>
            <a:r>
              <a:rPr kumimoji="0" lang="it-IT" sz="1600" b="0" i="0" u="none" strike="noStrike" cap="none" normalizeH="0" dirty="0">
                <a:ln>
                  <a:noFill/>
                </a:ln>
                <a:solidFill>
                  <a:schemeClr val="accent6">
                    <a:lumMod val="75000"/>
                  </a:schemeClr>
                </a:solidFill>
                <a:effectLst/>
                <a:latin typeface="Arial" charset="0"/>
                <a:cs typeface="Arial" charset="0"/>
              </a:rPr>
              <a:t> a PG del </a:t>
            </a:r>
            <a:r>
              <a:rPr kumimoji="0" lang="it-IT" sz="1600" b="0" i="0" u="none" strike="noStrike" cap="none" normalizeH="0" dirty="0" err="1">
                <a:ln>
                  <a:noFill/>
                </a:ln>
                <a:solidFill>
                  <a:schemeClr val="accent6">
                    <a:lumMod val="75000"/>
                  </a:schemeClr>
                </a:solidFill>
                <a:effectLst/>
                <a:latin typeface="Arial" charset="0"/>
                <a:cs typeface="Arial" charset="0"/>
              </a:rPr>
              <a:t>N.ro</a:t>
            </a:r>
            <a:r>
              <a:rPr kumimoji="0" lang="it-IT" sz="1600" b="0" i="0" u="none" strike="noStrike" cap="none" normalizeH="0" dirty="0">
                <a:ln>
                  <a:noFill/>
                </a:ln>
                <a:solidFill>
                  <a:schemeClr val="accent6">
                    <a:lumMod val="75000"/>
                  </a:schemeClr>
                </a:solidFill>
                <a:effectLst/>
                <a:latin typeface="Arial" charset="0"/>
                <a:cs typeface="Arial" charset="0"/>
              </a:rPr>
              <a:t> del f</a:t>
            </a:r>
            <a:r>
              <a:rPr lang="it-IT" sz="1600" baseline="0" dirty="0">
                <a:solidFill>
                  <a:schemeClr val="accent6">
                    <a:lumMod val="75000"/>
                  </a:schemeClr>
                </a:solidFill>
              </a:rPr>
              <a:t>ascicolo</a:t>
            </a:r>
            <a:r>
              <a:rPr lang="it-IT" sz="1600" dirty="0">
                <a:solidFill>
                  <a:schemeClr val="accent6">
                    <a:lumMod val="75000"/>
                  </a:schemeClr>
                </a:solidFill>
              </a:rPr>
              <a:t> e nominativo PM</a:t>
            </a:r>
            <a:endParaRPr kumimoji="0" lang="it-IT" sz="1600" b="0" i="0" u="none" strike="noStrike" cap="none" normalizeH="0" baseline="0" dirty="0">
              <a:ln>
                <a:noFill/>
              </a:ln>
              <a:solidFill>
                <a:schemeClr val="accent6">
                  <a:lumMod val="75000"/>
                </a:schemeClr>
              </a:solidFill>
              <a:effectLst/>
              <a:latin typeface="Arial" charset="0"/>
              <a:cs typeface="Arial" charset="0"/>
            </a:endParaRPr>
          </a:p>
        </p:txBody>
      </p:sp>
    </p:spTree>
  </p:cSld>
  <p:clrMapOvr>
    <a:masterClrMapping/>
  </p:clrMapOvr>
</p:sld>
</file>

<file path=ppt/theme/theme1.xml><?xml version="1.0" encoding="utf-8"?>
<a:theme xmlns:a="http://schemas.openxmlformats.org/drawingml/2006/main" name="Tema di Off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447</TotalTime>
  <Words>1202</Words>
  <Application>Microsoft Office PowerPoint</Application>
  <PresentationFormat>Presentazione su schermo (4:3)</PresentationFormat>
  <Paragraphs>113</Paragraphs>
  <Slides>24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24</vt:i4>
      </vt:variant>
    </vt:vector>
  </HeadingPairs>
  <TitlesOfParts>
    <vt:vector size="30" baseType="lpstr">
      <vt:lpstr>Arial</vt:lpstr>
      <vt:lpstr>Calibri</vt:lpstr>
      <vt:lpstr>Times New Roman</vt:lpstr>
      <vt:lpstr>Vijaya</vt:lpstr>
      <vt:lpstr>Wingdings</vt:lpstr>
      <vt:lpstr>Tema di Office</vt:lpstr>
      <vt:lpstr>PROCURA della REPUBBLICA di POTENZA</vt:lpstr>
      <vt:lpstr>Caratteristiche del sistema</vt:lpstr>
      <vt:lpstr>Caratteristiche del sistema</vt:lpstr>
      <vt:lpstr>Caratteristiche del sistema</vt:lpstr>
      <vt:lpstr>Presentazione standard di PowerPoint</vt:lpstr>
      <vt:lpstr>Caratteristiche del sistema</vt:lpstr>
      <vt:lpstr>Caratteristiche del sistema</vt:lpstr>
      <vt:lpstr>Caratteristiche del sistema</vt:lpstr>
      <vt:lpstr>Presentazione standard di PowerPoint</vt:lpstr>
      <vt:lpstr>Presentazione standard di PowerPoint</vt:lpstr>
      <vt:lpstr>Attuazione del sistema nella Procura di POTENZA</vt:lpstr>
      <vt:lpstr>Attuazione del sistema nella Procura di POTENZA</vt:lpstr>
      <vt:lpstr>Attuazione del sistema nella Procura di POTENZA</vt:lpstr>
      <vt:lpstr>Attuazione del sistema nella Procura di POTENZA</vt:lpstr>
      <vt:lpstr>Presentazione standard di PowerPoint</vt:lpstr>
      <vt:lpstr>Attuazione del sistema nella Procura di POTENZA</vt:lpstr>
      <vt:lpstr>Cosa succede in Procura?</vt:lpstr>
      <vt:lpstr>Vantaggi e PUNTI di FORZA</vt:lpstr>
      <vt:lpstr>Vantaggi e PUNTI di FORZA</vt:lpstr>
      <vt:lpstr>Le FASI PRELIMINARI del PROGETTO</vt:lpstr>
      <vt:lpstr>Le FASI PRELIMINARI del PROGETTO</vt:lpstr>
      <vt:lpstr>LA FASE FORMATIVA</vt:lpstr>
      <vt:lpstr>Le FASI PRELIMINARI del PROGETTO</vt:lpstr>
      <vt:lpstr>AVVIO IN ESERCIZIO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PROCURA della REPUBBLICA di LUCCA</dc:title>
  <dc:creator>Felicita Biancalana</dc:creator>
  <cp:lastModifiedBy>mprillo</cp:lastModifiedBy>
  <cp:revision>104</cp:revision>
  <dcterms:created xsi:type="dcterms:W3CDTF">2015-07-14T12:28:31Z</dcterms:created>
  <dcterms:modified xsi:type="dcterms:W3CDTF">2016-04-24T12:10:37Z</dcterms:modified>
</cp:coreProperties>
</file>